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  <p:sldMasterId id="2147483730" r:id="rId8"/>
    <p:sldMasterId id="2147483742" r:id="rId9"/>
  </p:sldMasterIdLst>
  <p:notesMasterIdLst>
    <p:notesMasterId r:id="rId17"/>
  </p:notesMasterIdLst>
  <p:handoutMasterIdLst>
    <p:handoutMasterId r:id="rId18"/>
  </p:handoutMasterIdLst>
  <p:sldIdLst>
    <p:sldId id="303" r:id="rId10"/>
    <p:sldId id="280" r:id="rId11"/>
    <p:sldId id="304" r:id="rId12"/>
    <p:sldId id="284" r:id="rId13"/>
    <p:sldId id="305" r:id="rId14"/>
    <p:sldId id="282" r:id="rId15"/>
    <p:sldId id="285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AKOUZ" initials="MA" lastIdx="12" clrIdx="0">
    <p:extLst>
      <p:ext uri="{19B8F6BF-5375-455C-9EA6-DF929625EA0E}">
        <p15:presenceInfo xmlns:p15="http://schemas.microsoft.com/office/powerpoint/2012/main" userId="800d865626d2c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2E5"/>
    <a:srgbClr val="FFA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570" autoAdjust="0"/>
  </p:normalViewPr>
  <p:slideViewPr>
    <p:cSldViewPr snapToGrid="0">
      <p:cViewPr varScale="1">
        <p:scale>
          <a:sx n="53" d="100"/>
          <a:sy n="53" d="100"/>
        </p:scale>
        <p:origin x="117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EC884B-D798-4AC0-AE4E-F51EC6EE10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D1BBF3-50CB-471D-9570-791ABE50F7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0271" y="868446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331F-0A2A-49EF-BBC4-37C63CF426E8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CDCE0-709D-4E4C-A406-069BA1306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B2D209-8009-48C6-B997-36FB03A6E7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6200" y="1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94CF6-0287-4BF4-B187-7B754C3F68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EBA3D-AE72-4E29-AED5-2714B2839637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D3021-74EE-4B97-B527-335CAF160C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3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7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1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7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7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8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8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4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24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69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55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7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9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2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9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5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0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2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0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6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7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2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1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68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31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698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32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172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9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60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08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94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45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9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66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48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6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33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23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34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FC39-F36F-4A5E-A6F9-7E300046E87E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6826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002F-3011-45D4-8A3B-64D6399821A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98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4331F-1CE4-4D54-BA34-71ECF2A219B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4154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8CBE-C007-4B38-BF05-58DDEB76BBF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97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1CC3-66FA-4DB8-A8AD-EADF41F08F91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305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7FC9-9689-4423-8A43-9439ACACCEA6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70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65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6ADB-E7CE-4789-B0FF-1CD89B21F290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465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6ADD-3E81-4992-958A-018D71EC772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258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1AF6-4705-4402-9CD7-8CA8ADA88424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097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9585-5419-462D-8101-B2147C5F6067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68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1BD7-5F4A-45F0-AE4A-782C62CA4FD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260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E80A-6B47-463E-9B15-0D5F81AF7C86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121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A730-5CFA-4975-9D7C-0A098042E39F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025" y="115094"/>
            <a:ext cx="2743200" cy="365125"/>
          </a:xfrm>
        </p:spPr>
        <p:txBody>
          <a:bodyPr/>
          <a:lstStyle>
            <a:lvl1pPr>
              <a:defRPr sz="1800" b="1">
                <a:latin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789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87DA1-EA86-4D1E-BD04-E7A6DABAC903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31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9B0C-5CB2-49AF-AA1B-9E994774EF5C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182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F3B9-7EF1-41A2-8514-F0E4828E8788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21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17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4918-AB7B-45BE-9033-6448E427E2AB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433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EC7B-CB00-4F61-BE3A-6E852B75429C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972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5CDF5-CCE1-4D59-A539-6BF4228CE617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1278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F7D6-71C6-4F6F-B0A5-460644D6D9DD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940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9EA3-C6AD-44D3-A4D1-B0BE992C4670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7585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4F14-E634-4D86-9A45-F71BB41FB64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70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1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0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DE0B6-2B17-4622-96B1-AFD70A95493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9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C0374-EE18-4E8B-B6CC-882AA2B8F13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43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AE2725-C513-4652-A84B-4BB9F61C3D4C}"/>
              </a:ext>
            </a:extLst>
          </p:cNvPr>
          <p:cNvSpPr txBox="1"/>
          <p:nvPr/>
        </p:nvSpPr>
        <p:spPr>
          <a:xfrm>
            <a:off x="647970" y="5919534"/>
            <a:ext cx="245310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  <a:latin typeface="Gill Sans MT" panose="020B0502020104020203" pitchFamily="34" charset="0"/>
              </a:rPr>
              <a:t>D – Upper Middle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4B5BDC-2115-4CA0-AF80-2A298D05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1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427436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D – Upper Middle (54, 28.3%)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0939" y="963927"/>
            <a:ext cx="9018255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A big airport and a medium traffic around 50,000 flights per year.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Mainly small-size countries with a high income for the half.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More a support for the integration in their civil aviation environment.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87EDB1-44F7-49AF-97FD-58BBA7A87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2770"/>
            <a:ext cx="6080080" cy="35014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89CE89-42BD-447C-B1F4-B4DAC14E4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37" y="7394"/>
            <a:ext cx="3764562" cy="972995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DE16857-73C5-4D69-A652-E4FD23D05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7317" y="2722770"/>
            <a:ext cx="3244682" cy="3265572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82BA9625-3DD2-4175-833D-5F02C05D1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0048" y="1290418"/>
            <a:ext cx="3311951" cy="79233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030211D-B4C7-4110-9236-638B87D64618}"/>
              </a:ext>
            </a:extLst>
          </p:cNvPr>
          <p:cNvSpPr txBox="1"/>
          <p:nvPr/>
        </p:nvSpPr>
        <p:spPr>
          <a:xfrm>
            <a:off x="7833672" y="3596325"/>
            <a:ext cx="1046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Costa Rica with its three National Airlines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A0DA9B-C523-41BE-B934-337C9AED86BF}"/>
              </a:ext>
            </a:extLst>
          </p:cNvPr>
          <p:cNvSpPr txBox="1"/>
          <p:nvPr/>
        </p:nvSpPr>
        <p:spPr>
          <a:xfrm>
            <a:off x="6060158" y="4011823"/>
            <a:ext cx="1395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latin typeface="Corbel" panose="020B0503020204020204"/>
                <a:ea typeface="+mn-ea"/>
              </a:rPr>
              <a:t>Azerbaijan with Baku INTL Airport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AD84E3-06B4-4BE9-B346-22586B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081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6B722C-E807-4BAD-8C1A-848AD37F2970}"/>
              </a:ext>
            </a:extLst>
          </p:cNvPr>
          <p:cNvSpPr txBox="1"/>
          <p:nvPr/>
        </p:nvSpPr>
        <p:spPr>
          <a:xfrm>
            <a:off x="647970" y="5919533"/>
            <a:ext cx="12394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E – High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7D62CD-7E59-42A3-B364-3D357FB3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327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922" y="1"/>
            <a:ext cx="9472078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E – High (23, 12%)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370" y="975676"/>
            <a:ext cx="5297865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More than one big airport and a medium traffic around 100,000 flights per year.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Mostly wealthy small-size countries or very touristic countries with a low income.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Not really need the ICAO technical support.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4AE918-812E-4DFB-999E-A072E4431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41458" y="1741458"/>
            <a:ext cx="6202837" cy="27199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E0442C8-C169-49FA-812D-D05BF21FF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35" y="975676"/>
            <a:ext cx="4301765" cy="513611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172B889-68C2-4E10-9303-18B7FBC8A5DD}"/>
              </a:ext>
            </a:extLst>
          </p:cNvPr>
          <p:cNvSpPr txBox="1"/>
          <p:nvPr/>
        </p:nvSpPr>
        <p:spPr>
          <a:xfrm>
            <a:off x="2743905" y="4796071"/>
            <a:ext cx="168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Peru with Jorge Chavez INTL Airport (Lima)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D4DAA1D-6A89-450F-81B3-C4FB21B02243}"/>
              </a:ext>
            </a:extLst>
          </p:cNvPr>
          <p:cNvSpPr txBox="1"/>
          <p:nvPr/>
        </p:nvSpPr>
        <p:spPr>
          <a:xfrm>
            <a:off x="5593718" y="5350069"/>
            <a:ext cx="459303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Touristic Map of United Republic of Tanzania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9B10A4-86E7-4C40-8E17-AC89CF79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01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5E486C0-CF77-4BAC-9638-9B90583F43C5}"/>
              </a:ext>
            </a:extLst>
          </p:cNvPr>
          <p:cNvSpPr txBox="1"/>
          <p:nvPr/>
        </p:nvSpPr>
        <p:spPr>
          <a:xfrm>
            <a:off x="647970" y="5919532"/>
            <a:ext cx="189782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A – Very High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9529C4-F12D-4236-A37E-BFA17E12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755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F – Very High (35, 18.3%)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8535" y="892993"/>
            <a:ext cx="12380534" cy="2536007"/>
          </a:xfrm>
        </p:spPr>
        <p:txBody>
          <a:bodyPr>
            <a:normAutofit/>
          </a:bodyPr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A medium number of airport around 75 and between 100,000 &amp; a few million of flights per year in the whole country.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All the world great powers or very wealthy average countries (mostly in Europe).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More susceptible to provide technical support to the ICAO than to receive some.</a:t>
            </a:r>
            <a:endParaRPr lang="fr-FR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184E5B-2D8F-4F48-B1CF-BEDE8FBE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5694"/>
            <a:ext cx="8043787" cy="3248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C31D9F-20C9-4185-8F7F-D11047BDC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88" y="3055694"/>
            <a:ext cx="4148211" cy="308331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796C8D-2215-4900-997E-D02E5881F85B}"/>
              </a:ext>
            </a:extLst>
          </p:cNvPr>
          <p:cNvSpPr txBox="1"/>
          <p:nvPr/>
        </p:nvSpPr>
        <p:spPr>
          <a:xfrm>
            <a:off x="6482499" y="5181139"/>
            <a:ext cx="141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Airports in the USA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E1C93F1-4643-4B99-9216-A78250DF12AF}"/>
              </a:ext>
            </a:extLst>
          </p:cNvPr>
          <p:cNvSpPr txBox="1"/>
          <p:nvPr/>
        </p:nvSpPr>
        <p:spPr>
          <a:xfrm>
            <a:off x="6970067" y="2672771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USA with Detroit Metropolitan Wayne County Airport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D7F640-E9D6-48F8-8EB0-67BB71C8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27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96BA-0E07-4024-98DE-E82BD930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0BF367-3C2D-42F2-9F00-3A40AFF1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617" y="0"/>
            <a:ext cx="15031233" cy="685800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A3F6D4-07C0-4D61-8E9B-3F59D41A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025" y="115094"/>
            <a:ext cx="2743200" cy="365125"/>
          </a:xfrm>
        </p:spPr>
        <p:txBody>
          <a:bodyPr/>
          <a:lstStyle/>
          <a:p>
            <a:fld id="{ADE55563-0A5D-4BB1-929E-EED823DC0EB9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647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3.xml><?xml version="1.0" encoding="utf-8"?>
<a:theme xmlns:a="http://schemas.openxmlformats.org/drawingml/2006/main" name="2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4.xml><?xml version="1.0" encoding="utf-8"?>
<a:theme xmlns:a="http://schemas.openxmlformats.org/drawingml/2006/main" name="3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5.xml><?xml version="1.0" encoding="utf-8"?>
<a:theme xmlns:a="http://schemas.openxmlformats.org/drawingml/2006/main" name="4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6.xml><?xml version="1.0" encoding="utf-8"?>
<a:theme xmlns:a="http://schemas.openxmlformats.org/drawingml/2006/main" name="5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7.xml><?xml version="1.0" encoding="utf-8"?>
<a:theme xmlns:a="http://schemas.openxmlformats.org/drawingml/2006/main" name="Thème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2" id="{D3250FB5-4B1F-4393-AED9-9EA3D10D8CC5}" vid="{83188625-D01F-4E7C-94C8-C3431ACFAE1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207</Words>
  <Application>Microsoft Office PowerPoint</Application>
  <PresentationFormat>Grand écran</PresentationFormat>
  <Paragraphs>28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7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Gill Sans MT</vt:lpstr>
      <vt:lpstr>GillSans Bold</vt:lpstr>
      <vt:lpstr>Times</vt:lpstr>
      <vt:lpstr>Wingdings</vt:lpstr>
      <vt:lpstr>Thème1</vt:lpstr>
      <vt:lpstr>1_Thème1</vt:lpstr>
      <vt:lpstr>2_Thème1</vt:lpstr>
      <vt:lpstr>3_Thème1</vt:lpstr>
      <vt:lpstr>4_Thème1</vt:lpstr>
      <vt:lpstr>5_Thème1</vt:lpstr>
      <vt:lpstr>Thème2</vt:lpstr>
      <vt:lpstr>Thème Office</vt:lpstr>
      <vt:lpstr>1_Thème Office</vt:lpstr>
      <vt:lpstr>Présentation PowerPoint</vt:lpstr>
      <vt:lpstr>D – Upper Middle (54, 28.3%)</vt:lpstr>
      <vt:lpstr>Présentation PowerPoint</vt:lpstr>
      <vt:lpstr>E – High (23, 12%)</vt:lpstr>
      <vt:lpstr>Présentation PowerPoint</vt:lpstr>
      <vt:lpstr>F – Very High (35, 18.3%)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AKOUZ X2017</dc:creator>
  <cp:lastModifiedBy>Maël AKOUZ</cp:lastModifiedBy>
  <cp:revision>126</cp:revision>
  <dcterms:created xsi:type="dcterms:W3CDTF">2019-07-19T19:29:15Z</dcterms:created>
  <dcterms:modified xsi:type="dcterms:W3CDTF">2019-09-03T19:58:00Z</dcterms:modified>
</cp:coreProperties>
</file>